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ru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26C681-74EE-40BE-B10E-18EE8E467AB9}" v="141" dt="2025-09-19T07:22:51.059"/>
    <p1510:client id="{815D85EE-6369-4595-85E1-E159A81D8199}" v="3" dt="2025-09-19T07:08:02.225"/>
    <p1510:client id="{A507BD02-DACE-A0CE-B646-476AF5AC4487}" v="1" dt="2025-09-19T07:18:49.639"/>
    <p1510:client id="{E8D50830-CB3A-4949-5201-ABC33A7E74D6}" v="68" dt="2025-09-19T07:38:09.7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68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Баймырза Мирас Төлеуханұлы" userId="S::baimyrza_m@nis.edu.kz::6d4356f7-62f2-419c-9937-ac6f99ae9081" providerId="AD" clId="Web-{E8D50830-CB3A-4949-5201-ABC33A7E74D6}"/>
    <pc:docChg chg="addSld modSld sldOrd">
      <pc:chgData name="Баймырза Мирас Төлеуханұлы" userId="S::baimyrza_m@nis.edu.kz::6d4356f7-62f2-419c-9937-ac6f99ae9081" providerId="AD" clId="Web-{E8D50830-CB3A-4949-5201-ABC33A7E74D6}" dt="2025-09-19T07:38:09.715" v="42" actId="14100"/>
      <pc:docMkLst>
        <pc:docMk/>
      </pc:docMkLst>
      <pc:sldChg chg="ord">
        <pc:chgData name="Баймырза Мирас Төлеуханұлы" userId="S::baimyrza_m@nis.edu.kz::6d4356f7-62f2-419c-9937-ac6f99ae9081" providerId="AD" clId="Web-{E8D50830-CB3A-4949-5201-ABC33A7E74D6}" dt="2025-09-19T07:22:32.912" v="1"/>
        <pc:sldMkLst>
          <pc:docMk/>
          <pc:sldMk cId="2917740839" sldId="258"/>
        </pc:sldMkLst>
      </pc:sldChg>
      <pc:sldChg chg="modSp add replId">
        <pc:chgData name="Баймырза Мирас Төлеуханұлы" userId="S::baimyrza_m@nis.edu.kz::6d4356f7-62f2-419c-9937-ac6f99ae9081" providerId="AD" clId="Web-{E8D50830-CB3A-4949-5201-ABC33A7E74D6}" dt="2025-09-19T07:38:09.715" v="42" actId="14100"/>
        <pc:sldMkLst>
          <pc:docMk/>
          <pc:sldMk cId="552117745" sldId="259"/>
        </pc:sldMkLst>
        <pc:spChg chg="mod">
          <ac:chgData name="Баймырза Мирас Төлеуханұлы" userId="S::baimyrza_m@nis.edu.kz::6d4356f7-62f2-419c-9937-ac6f99ae9081" providerId="AD" clId="Web-{E8D50830-CB3A-4949-5201-ABC33A7E74D6}" dt="2025-09-19T07:38:09.715" v="42" actId="14100"/>
          <ac:spMkLst>
            <pc:docMk/>
            <pc:sldMk cId="552117745" sldId="259"/>
            <ac:spMk id="4" creationId="{2ED696B8-1FFA-1871-1932-11F2C856195F}"/>
          </ac:spMkLst>
        </pc:spChg>
        <pc:spChg chg="mod">
          <ac:chgData name="Баймырза Мирас Төлеуханұлы" userId="S::baimyrza_m@nis.edu.kz::6d4356f7-62f2-419c-9937-ac6f99ae9081" providerId="AD" clId="Web-{E8D50830-CB3A-4949-5201-ABC33A7E74D6}" dt="2025-09-19T07:35:15.662" v="27" actId="20577"/>
          <ac:spMkLst>
            <pc:docMk/>
            <pc:sldMk cId="552117745" sldId="259"/>
            <ac:spMk id="5" creationId="{A31F6AE0-E279-0255-20E4-063F4C994D60}"/>
          </ac:spMkLst>
        </pc:spChg>
      </pc:sldChg>
    </pc:docChg>
  </pc:docChgLst>
  <pc:docChgLst>
    <pc:chgData name="Закарьянова Ардак Болаткановна" userId="912dc97e-bf38-4424-8cf7-4288402ea2e9" providerId="ADAL" clId="{93BA278D-B510-4DE2-84F2-E24D43AD4815}"/>
    <pc:docChg chg="undo custSel addSld modSld">
      <pc:chgData name="Закарьянова Ардак Болаткановна" userId="912dc97e-bf38-4424-8cf7-4288402ea2e9" providerId="ADAL" clId="{93BA278D-B510-4DE2-84F2-E24D43AD4815}" dt="2025-09-19T07:22:51.059" v="140" actId="1076"/>
      <pc:docMkLst>
        <pc:docMk/>
      </pc:docMkLst>
      <pc:sldChg chg="addSp delSp modSp add mod">
        <pc:chgData name="Закарьянова Ардак Болаткановна" userId="912dc97e-bf38-4424-8cf7-4288402ea2e9" providerId="ADAL" clId="{93BA278D-B510-4DE2-84F2-E24D43AD4815}" dt="2025-09-19T07:22:51.059" v="140" actId="1076"/>
        <pc:sldMkLst>
          <pc:docMk/>
          <pc:sldMk cId="2917740839" sldId="258"/>
        </pc:sldMkLst>
        <pc:spChg chg="add del mod">
          <ac:chgData name="Закарьянова Ардак Болаткановна" userId="912dc97e-bf38-4424-8cf7-4288402ea2e9" providerId="ADAL" clId="{93BA278D-B510-4DE2-84F2-E24D43AD4815}" dt="2025-09-19T07:22:51.059" v="140" actId="1076"/>
          <ac:spMkLst>
            <pc:docMk/>
            <pc:sldMk cId="2917740839" sldId="258"/>
            <ac:spMk id="4" creationId="{608B9A64-4387-2E3A-26D8-59D09C5D844B}"/>
          </ac:spMkLst>
        </pc:spChg>
        <pc:spChg chg="mod">
          <ac:chgData name="Закарьянова Ардак Болаткановна" userId="912dc97e-bf38-4424-8cf7-4288402ea2e9" providerId="ADAL" clId="{93BA278D-B510-4DE2-84F2-E24D43AD4815}" dt="2025-09-19T07:21:30.448" v="132" actId="20577"/>
          <ac:spMkLst>
            <pc:docMk/>
            <pc:sldMk cId="2917740839" sldId="258"/>
            <ac:spMk id="5" creationId="{DC72E398-79EA-406D-0907-F8561F72EF39}"/>
          </ac:spMkLst>
        </pc:spChg>
        <pc:picChg chg="mod">
          <ac:chgData name="Закарьянова Ардак Болаткановна" userId="912dc97e-bf38-4424-8cf7-4288402ea2e9" providerId="ADAL" clId="{93BA278D-B510-4DE2-84F2-E24D43AD4815}" dt="2025-09-19T07:17:38.297" v="52" actId="1076"/>
          <ac:picMkLst>
            <pc:docMk/>
            <pc:sldMk cId="2917740839" sldId="258"/>
            <ac:picMk id="8" creationId="{925F0641-164F-4332-A187-1ED653569D7A}"/>
          </ac:picMkLst>
        </pc:picChg>
      </pc:sldChg>
    </pc:docChg>
  </pc:docChgLst>
  <pc:docChgLst>
    <pc:chgData name="Кожабаева Ажар Хамитовна" userId="S::tulepbaeva@cpm.kz::3f170727-62f4-4f7a-91d1-4d44f791be2a" providerId="AD" clId="Web-{815D85EE-6369-4595-85E1-E159A81D8199}"/>
    <pc:docChg chg="modSld">
      <pc:chgData name="Кожабаева Ажар Хамитовна" userId="S::tulepbaeva@cpm.kz::3f170727-62f4-4f7a-91d1-4d44f791be2a" providerId="AD" clId="Web-{815D85EE-6369-4595-85E1-E159A81D8199}" dt="2025-09-19T07:08:02.225" v="2" actId="14100"/>
      <pc:docMkLst>
        <pc:docMk/>
      </pc:docMkLst>
      <pc:sldChg chg="modSp">
        <pc:chgData name="Кожабаева Ажар Хамитовна" userId="S::tulepbaeva@cpm.kz::3f170727-62f4-4f7a-91d1-4d44f791be2a" providerId="AD" clId="Web-{815D85EE-6369-4595-85E1-E159A81D8199}" dt="2025-09-19T07:08:02.225" v="2" actId="14100"/>
        <pc:sldMkLst>
          <pc:docMk/>
          <pc:sldMk cId="2150567392" sldId="257"/>
        </pc:sldMkLst>
        <pc:spChg chg="mod">
          <ac:chgData name="Кожабаева Ажар Хамитовна" userId="S::tulepbaeva@cpm.kz::3f170727-62f4-4f7a-91d1-4d44f791be2a" providerId="AD" clId="Web-{815D85EE-6369-4595-85E1-E159A81D8199}" dt="2025-09-19T07:07:55.741" v="0" actId="1076"/>
          <ac:spMkLst>
            <pc:docMk/>
            <pc:sldMk cId="2150567392" sldId="257"/>
            <ac:spMk id="4" creationId="{6B91C554-4F07-693B-90BF-37A1DC08E2C9}"/>
          </ac:spMkLst>
        </pc:spChg>
        <pc:picChg chg="mod">
          <ac:chgData name="Кожабаева Ажар Хамитовна" userId="S::tulepbaeva@cpm.kz::3f170727-62f4-4f7a-91d1-4d44f791be2a" providerId="AD" clId="Web-{815D85EE-6369-4595-85E1-E159A81D8199}" dt="2025-09-19T07:08:02.225" v="2" actId="14100"/>
          <ac:picMkLst>
            <pc:docMk/>
            <pc:sldMk cId="2150567392" sldId="257"/>
            <ac:picMk id="8" creationId="{A81B05FC-EAAD-2B25-81B9-1D56FA0C0286}"/>
          </ac:picMkLst>
        </pc:picChg>
      </pc:sldChg>
    </pc:docChg>
  </pc:docChgLst>
  <pc:docChgLst>
    <pc:chgData name="Баймырза Мирас Төлеуханұлы" userId="S::baimyrza_m@nis.edu.kz::6d4356f7-62f2-419c-9937-ac6f99ae9081" providerId="AD" clId="Web-{A507BD02-DACE-A0CE-B646-476AF5AC4487}"/>
    <pc:docChg chg="modSld">
      <pc:chgData name="Баймырза Мирас Төлеуханұлы" userId="S::baimyrza_m@nis.edu.kz::6d4356f7-62f2-419c-9937-ac6f99ae9081" providerId="AD" clId="Web-{A507BD02-DACE-A0CE-B646-476AF5AC4487}" dt="2025-09-19T07:18:49.639" v="0" actId="1076"/>
      <pc:docMkLst>
        <pc:docMk/>
      </pc:docMkLst>
      <pc:sldChg chg="modSp">
        <pc:chgData name="Баймырза Мирас Төлеуханұлы" userId="S::baimyrza_m@nis.edu.kz::6d4356f7-62f2-419c-9937-ac6f99ae9081" providerId="AD" clId="Web-{A507BD02-DACE-A0CE-B646-476AF5AC4487}" dt="2025-09-19T07:18:49.639" v="0" actId="1076"/>
        <pc:sldMkLst>
          <pc:docMk/>
          <pc:sldMk cId="2917740839" sldId="258"/>
        </pc:sldMkLst>
        <pc:picChg chg="mod">
          <ac:chgData name="Баймырза Мирас Төлеуханұлы" userId="S::baimyrza_m@nis.edu.kz::6d4356f7-62f2-419c-9937-ac6f99ae9081" providerId="AD" clId="Web-{A507BD02-DACE-A0CE-B646-476AF5AC4487}" dt="2025-09-19T07:18:49.639" v="0" actId="1076"/>
          <ac:picMkLst>
            <pc:docMk/>
            <pc:sldMk cId="2917740839" sldId="258"/>
            <ac:picMk id="8" creationId="{925F0641-164F-4332-A187-1ED653569D7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7093C-4B4A-4ABC-9BE2-344A2CB3F3B0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Z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D8377-13B4-41C3-99BE-44ADD728A984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6128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CD8377-13B4-41C3-99BE-44ADD728A984}" type="slidenum">
              <a:rPr lang="ru-KZ" smtClean="0"/>
              <a:t>2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406500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3FD7F-3109-BFBE-BF7B-0F3AE694A6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34105F6-618A-6FFC-1FE5-D44BBC1DD2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47E1D7-4CAF-DB2A-8178-EED56FCC3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334387-06E1-7FDF-8083-CAEFBE031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AC701F-779D-49F0-A47F-51D1091C1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03056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B8CB7D-46D7-A40D-66B4-934BB2062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E897EB-43A2-917E-CE87-8262ABC715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116EAD-CAB4-157D-0084-616C2F219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EBCDE9-C7C8-8259-5F50-2310C6259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458232-D902-1486-77F7-E18B4F4C8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770464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E80697-8FF1-795D-341D-FB0DEA4459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FA4821-B569-D8A7-D5F5-B64E78FE5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05F388-B621-B027-852B-4AF2432E5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8721A3-4C12-6106-7FEE-57C032FF0F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5C901A-4A59-4750-4EEA-891CBA26C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185278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62001F-A3BD-CA24-024A-0B336E30A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146CFA-5D32-0415-5638-B66F18A087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18409B-C220-9938-B70B-BA992E898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AC93F5-0480-E4E4-38A3-AC6400A1A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08EA11-4F0B-E930-0504-A3408062B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55191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88D0A-15F0-157D-0E79-60980EB82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377F9A-8D19-2236-F2B2-E7F582078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D558A8-5805-7C8A-2B13-7CBABC1B6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144001-BE92-4864-64C7-6DC7C0EC6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74AF7C-D853-F390-74B7-016C8AAC8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04184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5373D1-4C3D-4543-BA9A-38CCF9C5C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9FF432-7321-F0B6-B67C-2C36614367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444CC1-8A1A-17B2-548A-841DCC752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E0BA2E-5011-E493-5EB1-DEF42E14F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60FB20-4D32-1D62-21CF-A826F4FC9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7EE22A-29F5-7A58-533B-1797BCDCB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724506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35D87E-2F50-BA48-F9D6-49CD14E1A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493336-0D96-42EF-50D0-7050CAE5D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DBCD70-64F6-3F42-0735-338E823005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6179B33-778E-99A9-5C93-1DFF8CD622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B0B45D6-DEDE-5585-CB5C-C76C880FE7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0833600-62AF-172C-77BC-9E0EBF0D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90C0BBE-23AE-A487-0C6B-4BAEBCB36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0DDE297-5AA0-1BBA-E79F-4B80A3D35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23981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C34592-A4CB-E30D-52FB-89BA450BD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A648D4D-7C9F-B318-8A1B-88A308873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1791704-56E9-4F4A-00EC-5A15CCB9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9B9E7C-1A15-6B2B-C30A-55EF8E4F4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46636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7ACD35-A595-2F9A-852C-33C05AA29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2C2937-E697-E208-A56B-A0AF96318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CB90298-59B7-BB0A-0C83-BB7D97CB5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66074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7C9710-B756-D758-E233-A19BE8915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7EF578-E220-DDFA-16E2-91303D1B1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ABDFE2-98EC-8ED2-AE9F-D3308DEF4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64308C-378B-1A21-E8DE-B16A0A86B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264A90-5A76-E7A5-97F4-56F6CDFBE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69D8C0-C586-B77E-E2D3-00707043E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867573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BC746-552A-73E2-70EE-890A67B40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5E8BF52-C3AF-7B3C-68C2-C4E04D77C7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Z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961E144-A3B2-4CE6-C9D8-61AEBE2F7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E69ECD-B28B-135A-7DE6-A9D637E3D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E1648BB-5071-E7D3-4995-1E40C2C2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Z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C50E67-DE0F-3884-BBA9-2056860E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310135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6A0B39-6B5C-7F63-8610-BF9DC831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Z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9C4263-7DA0-FEF7-9370-3BFC6A21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Z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AE2CF9-753A-7664-BF8E-9A8D18FB9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1F950C-BA52-4C4B-B0E1-59603463149A}" type="datetimeFigureOut">
              <a:rPr lang="ru-KZ" smtClean="0"/>
              <a:t>10/21/2025</a:t>
            </a:fld>
            <a:endParaRPr lang="ru-KZ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788BFAC-6223-4285-E17D-A0E23E3911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KZ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AB91EC-1628-EFF2-BA7C-C4A3F818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2C8A68-7161-4A59-BB7A-E13F0FA7C890}" type="slidenum">
              <a:rPr lang="ru-KZ" smtClean="0"/>
              <a:t>‹#›</a:t>
            </a:fld>
            <a:endParaRPr lang="ru-KZ"/>
          </a:p>
        </p:txBody>
      </p:sp>
    </p:spTree>
    <p:extLst>
      <p:ext uri="{BB962C8B-B14F-4D97-AF65-F5344CB8AC3E}">
        <p14:creationId xmlns:p14="http://schemas.microsoft.com/office/powerpoint/2010/main" val="184668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702E91-F204-4F04-011D-F1535A8E0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8606251-E9B9-3F7D-AF32-A29F8DA53E10}"/>
              </a:ext>
            </a:extLst>
          </p:cNvPr>
          <p:cNvSpPr txBox="1"/>
          <p:nvPr/>
        </p:nvSpPr>
        <p:spPr>
          <a:xfrm>
            <a:off x="235527" y="165233"/>
            <a:ext cx="728749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 Nova" panose="020B0504020202020204" pitchFamily="34" charset="0"/>
              </a:rPr>
              <a:t>Требования к постеру</a:t>
            </a:r>
          </a:p>
          <a:p>
            <a:r>
              <a:rPr lang="ru-RU" dirty="0">
                <a:latin typeface="Arial Nova" panose="020B0504020202020204" pitchFamily="34" charset="0"/>
              </a:rPr>
              <a:t>Постер должен быть представлен размером 800*1200 мм, расположение –вертикальное </a:t>
            </a:r>
            <a:br>
              <a:rPr lang="ru-RU" dirty="0">
                <a:latin typeface="Arial Nova" panose="020B0504020202020204" pitchFamily="34" charset="0"/>
              </a:rPr>
            </a:br>
            <a:r>
              <a:rPr lang="ru-RU" b="1" dirty="0">
                <a:latin typeface="Arial Nova" panose="020B0504020202020204" pitchFamily="34" charset="0"/>
              </a:rPr>
              <a:t>Постер включает: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Arial Nova" panose="020B0504020202020204" pitchFamily="34" charset="0"/>
              </a:rPr>
              <a:t>цель и актуальность;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Arial Nova" panose="020B0504020202020204" pitchFamily="34" charset="0"/>
              </a:rPr>
              <a:t>методология исследования;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Arial Nova" panose="020B0504020202020204" pitchFamily="34" charset="0"/>
              </a:rPr>
              <a:t>результаты;</a:t>
            </a:r>
            <a:endParaRPr lang="en-US" dirty="0">
              <a:latin typeface="Arial Nova" panose="020B05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k-KZ" dirty="0">
                <a:latin typeface="Arial Nova" panose="020B0504020202020204" pitchFamily="34" charset="0"/>
              </a:rPr>
              <a:t>вы</a:t>
            </a:r>
            <a:r>
              <a:rPr lang="ru-RU" dirty="0">
                <a:latin typeface="Arial Nova" panose="020B0504020202020204" pitchFamily="34" charset="0"/>
              </a:rPr>
              <a:t>воды и рекомендации;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Arial Nova" panose="020B0504020202020204" pitchFamily="34" charset="0"/>
              </a:rPr>
              <a:t>список источников (</a:t>
            </a:r>
            <a:r>
              <a:rPr lang="en-US" dirty="0">
                <a:latin typeface="Arial Nova" panose="020B0504020202020204" pitchFamily="34" charset="0"/>
              </a:rPr>
              <a:t>QR</a:t>
            </a:r>
            <a:r>
              <a:rPr lang="ru-RU" dirty="0">
                <a:latin typeface="Arial Nova" panose="020B0504020202020204" pitchFamily="34" charset="0"/>
              </a:rPr>
              <a:t>)</a:t>
            </a:r>
          </a:p>
          <a:p>
            <a:r>
              <a:rPr lang="ru-RU" b="1" dirty="0"/>
              <a:t>Рекомендации для оформления:</a:t>
            </a:r>
            <a:br>
              <a:rPr lang="ru-RU" dirty="0"/>
            </a:br>
            <a:r>
              <a:rPr lang="ru-RU" dirty="0"/>
              <a:t>– Текстовая часть не должна превышать 30 % общего объёма.</a:t>
            </a:r>
            <a:br>
              <a:rPr lang="ru-RU" dirty="0"/>
            </a:br>
            <a:r>
              <a:rPr lang="ru-RU" dirty="0"/>
              <a:t>– Шрифт обязан обеспечивать свободное чтение с расстояния 1 м.</a:t>
            </a:r>
            <a:br>
              <a:rPr lang="ru-RU" dirty="0"/>
            </a:br>
            <a:r>
              <a:rPr lang="ru-RU" dirty="0"/>
              <a:t>– Все изображения, схемы, графики и фото — в разрешении не ниже 300 </a:t>
            </a:r>
            <a:r>
              <a:rPr lang="ru-RU" dirty="0" err="1"/>
              <a:t>dpi</a:t>
            </a:r>
            <a:r>
              <a:rPr lang="ru-RU" dirty="0"/>
              <a:t> для чёткости печати.</a:t>
            </a:r>
          </a:p>
          <a:p>
            <a:endParaRPr lang="ru-RU" dirty="0"/>
          </a:p>
          <a:p>
            <a:r>
              <a:rPr lang="ru-RU" b="1" dirty="0"/>
              <a:t>Сведения об авторе (-ах): </a:t>
            </a:r>
          </a:p>
          <a:p>
            <a:r>
              <a:rPr lang="ru-RU" dirty="0"/>
              <a:t>фамилия, имя, отчество (полностью), </a:t>
            </a:r>
          </a:p>
          <a:p>
            <a:r>
              <a:rPr lang="ru-RU" dirty="0"/>
              <a:t>указание учёной степени (если есть), </a:t>
            </a:r>
          </a:p>
          <a:p>
            <a:r>
              <a:rPr lang="ru-RU" dirty="0"/>
              <a:t>должность, место работы, </a:t>
            </a:r>
          </a:p>
          <a:p>
            <a:r>
              <a:rPr lang="ru-RU" dirty="0"/>
              <a:t>контактные данные и </a:t>
            </a:r>
            <a:r>
              <a:rPr lang="ru-RU" dirty="0" err="1"/>
              <a:t>e-mail</a:t>
            </a:r>
            <a:r>
              <a:rPr lang="ru-RU" dirty="0"/>
              <a:t> </a:t>
            </a:r>
          </a:p>
          <a:p>
            <a:r>
              <a:rPr lang="ru-RU" dirty="0"/>
              <a:t>располагаются в нижней части постера.</a:t>
            </a:r>
            <a:endParaRPr lang="ru-RU" dirty="0">
              <a:latin typeface="Arial Nova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91C554-4F07-693B-90BF-37A1DC08E2C9}"/>
              </a:ext>
            </a:extLst>
          </p:cNvPr>
          <p:cNvSpPr txBox="1"/>
          <p:nvPr/>
        </p:nvSpPr>
        <p:spPr>
          <a:xfrm>
            <a:off x="-446690" y="6421611"/>
            <a:ext cx="11887200" cy="674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kk-KZ" i="1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ВНИМАНИЕ: за день до начала Конференции участник сдаёт распечатанный постер в Оргкомитет</a:t>
            </a:r>
            <a:r>
              <a:rPr lang="kk-KZ" i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br>
              <a:rPr lang="kk-KZ" i="1">
                <a:solidFill>
                  <a:srgbClr val="FF0000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kk-KZ" i="1">
                <a:solidFill>
                  <a:srgbClr val="FF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KZ" i="1">
              <a:solidFill>
                <a:srgbClr val="FF000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9F4CCE-5FAD-9F5C-FD54-B07911681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279" y="256033"/>
            <a:ext cx="4016194" cy="59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6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F9292-5850-844A-9755-9103B97F45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C72E398-79EA-406D-0907-F8561F72EF39}"/>
              </a:ext>
            </a:extLst>
          </p:cNvPr>
          <p:cNvSpPr txBox="1"/>
          <p:nvPr/>
        </p:nvSpPr>
        <p:spPr>
          <a:xfrm>
            <a:off x="401782" y="323728"/>
            <a:ext cx="721821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err="1">
                <a:latin typeface="Arial Nova" panose="020B0504020202020204" pitchFamily="34" charset="0"/>
              </a:rPr>
              <a:t>Постерге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  <a:r>
              <a:rPr lang="ru-RU" sz="1600" b="1" err="1">
                <a:latin typeface="Arial Nova" panose="020B0504020202020204" pitchFamily="34" charset="0"/>
              </a:rPr>
              <a:t>қойылатын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  <a:r>
              <a:rPr lang="ru-RU" sz="1600" b="1" err="1">
                <a:latin typeface="Arial Nova" panose="020B0504020202020204" pitchFamily="34" charset="0"/>
              </a:rPr>
              <a:t>талаптар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</a:p>
          <a:p>
            <a:pPr algn="ctr"/>
            <a:endParaRPr lang="ru-RU" sz="1600" b="1">
              <a:latin typeface="Arial Nova" panose="020B0504020202020204" pitchFamily="34" charset="0"/>
            </a:endParaRPr>
          </a:p>
          <a:p>
            <a:r>
              <a:rPr lang="ru-RU" sz="1600">
                <a:latin typeface="Arial Nova" panose="020B0504020202020204" pitchFamily="34" charset="0"/>
              </a:rPr>
              <a:t>Постер </a:t>
            </a:r>
            <a:r>
              <a:rPr lang="ru-RU" sz="1600" err="1">
                <a:latin typeface="Arial Nova" panose="020B0504020202020204" pitchFamily="34" charset="0"/>
              </a:rPr>
              <a:t>өлшемі</a:t>
            </a:r>
            <a:r>
              <a:rPr lang="ru-RU" sz="1600">
                <a:latin typeface="Arial Nova" panose="020B0504020202020204" pitchFamily="34" charset="0"/>
              </a:rPr>
              <a:t>: 800*1200 мм, </a:t>
            </a:r>
            <a:r>
              <a:rPr lang="ru-RU" sz="1600" err="1">
                <a:latin typeface="Arial Nova" panose="020B0504020202020204" pitchFamily="34" charset="0"/>
              </a:rPr>
              <a:t>орналасуы</a:t>
            </a:r>
            <a:r>
              <a:rPr lang="ru-RU" sz="1600">
                <a:latin typeface="Arial Nova" panose="020B0504020202020204" pitchFamily="34" charset="0"/>
              </a:rPr>
              <a:t> – </a:t>
            </a:r>
            <a:r>
              <a:rPr lang="ru-RU" sz="1600" err="1">
                <a:latin typeface="Arial Nova" panose="020B0504020202020204" pitchFamily="34" charset="0"/>
              </a:rPr>
              <a:t>тік</a:t>
            </a:r>
            <a:r>
              <a:rPr lang="ru-RU" sz="1600">
                <a:latin typeface="Arial Nova" panose="020B0504020202020204" pitchFamily="34" charset="0"/>
              </a:rPr>
              <a:t> (вертикаль).</a:t>
            </a:r>
          </a:p>
          <a:p>
            <a:r>
              <a:rPr lang="ru-RU" sz="1600" err="1">
                <a:latin typeface="Arial Nova" panose="020B0504020202020204" pitchFamily="34" charset="0"/>
              </a:rPr>
              <a:t>Постерде</a:t>
            </a:r>
            <a:r>
              <a:rPr lang="ru-RU" sz="1600">
                <a:latin typeface="Arial Nova" panose="020B05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err="1">
                <a:latin typeface="Arial Nova" panose="020B0504020202020204" pitchFamily="34" charset="0"/>
              </a:rPr>
              <a:t>зерттеу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мақсаты</a:t>
            </a:r>
            <a:r>
              <a:rPr lang="ru-RU" sz="1600">
                <a:latin typeface="Arial Nova" panose="020B0504020202020204" pitchFamily="34" charset="0"/>
              </a:rPr>
              <a:t> мен </a:t>
            </a:r>
            <a:r>
              <a:rPr lang="ru-RU" sz="1600" err="1">
                <a:latin typeface="Arial Nova" panose="020B0504020202020204" pitchFamily="34" charset="0"/>
              </a:rPr>
              <a:t>өзектілігі</a:t>
            </a:r>
            <a:r>
              <a:rPr lang="ru-RU" sz="1600">
                <a:latin typeface="Arial Nova" panose="020B05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err="1">
                <a:latin typeface="Arial Nova" panose="020B0504020202020204" pitchFamily="34" charset="0"/>
              </a:rPr>
              <a:t>зерттеу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әдіснамасы</a:t>
            </a:r>
            <a:r>
              <a:rPr lang="ru-RU" sz="1600">
                <a:latin typeface="Arial Nova" panose="020B05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err="1">
                <a:latin typeface="Arial Nova" panose="020B0504020202020204" pitchFamily="34" charset="0"/>
              </a:rPr>
              <a:t>нәтиже</a:t>
            </a:r>
            <a:r>
              <a:rPr lang="ru-RU" sz="1600">
                <a:latin typeface="Arial Nova" panose="020B0504020202020204" pitchFamily="34" charset="0"/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err="1">
                <a:latin typeface="Arial Nova" panose="020B0504020202020204" pitchFamily="34" charset="0"/>
              </a:rPr>
              <a:t>қорытындылар</a:t>
            </a:r>
            <a:r>
              <a:rPr lang="ru-RU" sz="1600">
                <a:latin typeface="Arial Nova" panose="020B0504020202020204" pitchFamily="34" charset="0"/>
              </a:rPr>
              <a:t> мен </a:t>
            </a:r>
            <a:r>
              <a:rPr lang="ru-RU" sz="1600" err="1">
                <a:latin typeface="Arial Nova" panose="020B0504020202020204" pitchFamily="34" charset="0"/>
              </a:rPr>
              <a:t>ұсыныстар</a:t>
            </a:r>
            <a:r>
              <a:rPr lang="ru-RU" sz="1600">
                <a:latin typeface="Arial Nova" panose="020B0504020202020204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1600" err="1">
                <a:latin typeface="Arial Nova" panose="020B0504020202020204" pitchFamily="34" charset="0"/>
              </a:rPr>
              <a:t>дереккөздер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тізімі</a:t>
            </a:r>
            <a:r>
              <a:rPr lang="ru-RU" sz="1600">
                <a:latin typeface="Arial Nova" panose="020B0504020202020204" pitchFamily="34" charset="0"/>
              </a:rPr>
              <a:t> (</a:t>
            </a:r>
            <a:r>
              <a:rPr lang="en-US" sz="1600">
                <a:latin typeface="Arial Nova" panose="020B0504020202020204" pitchFamily="34" charset="0"/>
              </a:rPr>
              <a:t>QR-</a:t>
            </a:r>
            <a:r>
              <a:rPr lang="ru-RU" sz="1600">
                <a:latin typeface="Arial Nova" panose="020B0504020202020204" pitchFamily="34" charset="0"/>
              </a:rPr>
              <a:t>код </a:t>
            </a:r>
            <a:r>
              <a:rPr lang="ru-RU" sz="1600" err="1">
                <a:latin typeface="Arial Nova" panose="020B0504020202020204" pitchFamily="34" charset="0"/>
              </a:rPr>
              <a:t>арқылы</a:t>
            </a:r>
            <a:r>
              <a:rPr lang="ru-RU" sz="1600">
                <a:latin typeface="Arial Nova" panose="020B0504020202020204" pitchFamily="34" charset="0"/>
              </a:rPr>
              <a:t>) .</a:t>
            </a:r>
          </a:p>
          <a:p>
            <a:r>
              <a:rPr lang="ru-RU" sz="1600" b="1" err="1">
                <a:latin typeface="Arial Nova" panose="020B0504020202020204" pitchFamily="34" charset="0"/>
              </a:rPr>
              <a:t>Ресімдеу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  <a:r>
              <a:rPr lang="ru-RU" sz="1600" b="1" err="1">
                <a:latin typeface="Arial Nova" panose="020B0504020202020204" pitchFamily="34" charset="0"/>
              </a:rPr>
              <a:t>бойынша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  <a:r>
              <a:rPr lang="ru-RU" sz="1600" b="1" err="1">
                <a:latin typeface="Arial Nova" panose="020B0504020202020204" pitchFamily="34" charset="0"/>
              </a:rPr>
              <a:t>ұсыныстар</a:t>
            </a:r>
            <a:r>
              <a:rPr lang="ru-RU" sz="1600" b="1">
                <a:latin typeface="Arial Nova" panose="020B0504020202020204" pitchFamily="34" charset="0"/>
              </a:rPr>
              <a:t>: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>
                <a:latin typeface="Arial Nova" panose="020B0504020202020204" pitchFamily="34" charset="0"/>
              </a:rPr>
              <a:t>– </a:t>
            </a:r>
            <a:r>
              <a:rPr lang="ru-RU" sz="1600" err="1">
                <a:latin typeface="Arial Nova" panose="020B0504020202020204" pitchFamily="34" charset="0"/>
              </a:rPr>
              <a:t>Мәтін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жалпы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көлемнің</a:t>
            </a:r>
            <a:r>
              <a:rPr lang="ru-RU" sz="1600">
                <a:latin typeface="Arial Nova" panose="020B0504020202020204" pitchFamily="34" charset="0"/>
              </a:rPr>
              <a:t> 30 %-</a:t>
            </a:r>
            <a:r>
              <a:rPr lang="ru-RU" sz="1600" err="1">
                <a:latin typeface="Arial Nova" panose="020B0504020202020204" pitchFamily="34" charset="0"/>
              </a:rPr>
              <a:t>ынан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аспауы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тиіс</a:t>
            </a:r>
            <a:r>
              <a:rPr lang="ru-RU" sz="1600">
                <a:latin typeface="Arial Nova" panose="020B0504020202020204" pitchFamily="34" charset="0"/>
              </a:rPr>
              <a:t>.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>
                <a:latin typeface="Arial Nova" panose="020B0504020202020204" pitchFamily="34" charset="0"/>
              </a:rPr>
              <a:t>– </a:t>
            </a:r>
            <a:r>
              <a:rPr lang="ru-RU" sz="1600" err="1">
                <a:latin typeface="Arial Nova" panose="020B0504020202020204" pitchFamily="34" charset="0"/>
              </a:rPr>
              <a:t>Қаріптің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көлемі</a:t>
            </a:r>
            <a:r>
              <a:rPr lang="ru-RU" sz="1600">
                <a:latin typeface="Arial Nova" panose="020B0504020202020204" pitchFamily="34" charset="0"/>
              </a:rPr>
              <a:t> 1 метр </a:t>
            </a:r>
            <a:r>
              <a:rPr lang="ru-RU" sz="1600" err="1">
                <a:latin typeface="Arial Nova" panose="020B0504020202020204" pitchFamily="34" charset="0"/>
              </a:rPr>
              <a:t>қашықтықтан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еркін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оқуға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жеткілікті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болуы</a:t>
            </a:r>
            <a:r>
              <a:rPr lang="ru-RU" sz="1600">
                <a:latin typeface="Arial Nova" panose="020B0504020202020204" pitchFamily="34" charset="0"/>
              </a:rPr>
              <a:t> керек.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>
                <a:latin typeface="Arial Nova" panose="020B0504020202020204" pitchFamily="34" charset="0"/>
              </a:rPr>
              <a:t>– </a:t>
            </a:r>
            <a:r>
              <a:rPr lang="ru-RU" sz="1600" err="1">
                <a:latin typeface="Arial Nova" panose="020B0504020202020204" pitchFamily="34" charset="0"/>
              </a:rPr>
              <a:t>Барлық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суреттер</a:t>
            </a:r>
            <a:r>
              <a:rPr lang="ru-RU" sz="1600">
                <a:latin typeface="Arial Nova" panose="020B0504020202020204" pitchFamily="34" charset="0"/>
              </a:rPr>
              <a:t>, </a:t>
            </a:r>
            <a:r>
              <a:rPr lang="ru-RU" sz="1600" err="1">
                <a:latin typeface="Arial Nova" panose="020B0504020202020204" pitchFamily="34" charset="0"/>
              </a:rPr>
              <a:t>сызбалар</a:t>
            </a:r>
            <a:r>
              <a:rPr lang="ru-RU" sz="1600">
                <a:latin typeface="Arial Nova" panose="020B0504020202020204" pitchFamily="34" charset="0"/>
              </a:rPr>
              <a:t>, </a:t>
            </a:r>
            <a:r>
              <a:rPr lang="ru-RU" sz="1600" err="1">
                <a:latin typeface="Arial Nova" panose="020B0504020202020204" pitchFamily="34" charset="0"/>
              </a:rPr>
              <a:t>графиктер</a:t>
            </a:r>
            <a:r>
              <a:rPr lang="ru-RU" sz="1600">
                <a:latin typeface="Arial Nova" panose="020B0504020202020204" pitchFamily="34" charset="0"/>
              </a:rPr>
              <a:t> мен </a:t>
            </a:r>
            <a:r>
              <a:rPr lang="ru-RU" sz="1600" err="1">
                <a:latin typeface="Arial Nova" panose="020B0504020202020204" pitchFamily="34" charset="0"/>
              </a:rPr>
              <a:t>фотосуреттердің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айқындығы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кемінде</a:t>
            </a:r>
            <a:r>
              <a:rPr lang="ru-RU" sz="1600">
                <a:latin typeface="Arial Nova" panose="020B0504020202020204" pitchFamily="34" charset="0"/>
              </a:rPr>
              <a:t> 300 </a:t>
            </a:r>
            <a:r>
              <a:rPr lang="en-US" sz="1600">
                <a:latin typeface="Arial Nova" panose="020B0504020202020204" pitchFamily="34" charset="0"/>
              </a:rPr>
              <a:t>dpi </a:t>
            </a:r>
            <a:r>
              <a:rPr lang="ru-RU" sz="1600" err="1">
                <a:latin typeface="Arial Nova" panose="020B0504020202020204" pitchFamily="34" charset="0"/>
              </a:rPr>
              <a:t>болуы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қажет</a:t>
            </a:r>
            <a:r>
              <a:rPr lang="ru-RU" sz="1600">
                <a:latin typeface="Arial Nova" panose="020B0504020202020204" pitchFamily="34" charset="0"/>
              </a:rPr>
              <a:t>.</a:t>
            </a:r>
          </a:p>
          <a:p>
            <a:endParaRPr lang="ru-RU" sz="1600">
              <a:latin typeface="Arial Nova" panose="020B0504020202020204" pitchFamily="34" charset="0"/>
            </a:endParaRPr>
          </a:p>
          <a:p>
            <a:r>
              <a:rPr lang="ru-RU" sz="1600" b="1">
                <a:latin typeface="Arial Nova" panose="020B0504020202020204" pitchFamily="34" charset="0"/>
              </a:rPr>
              <a:t>Автор(лар) </a:t>
            </a:r>
            <a:r>
              <a:rPr lang="ru-RU" sz="1600" b="1" err="1">
                <a:latin typeface="Arial Nova" panose="020B0504020202020204" pitchFamily="34" charset="0"/>
              </a:rPr>
              <a:t>туралы</a:t>
            </a:r>
            <a:r>
              <a:rPr lang="ru-RU" sz="1600" b="1">
                <a:latin typeface="Arial Nova" panose="020B0504020202020204" pitchFamily="34" charset="0"/>
              </a:rPr>
              <a:t> </a:t>
            </a:r>
            <a:r>
              <a:rPr lang="ru-RU" sz="1600" b="1" err="1">
                <a:latin typeface="Arial Nova" panose="020B0504020202020204" pitchFamily="34" charset="0"/>
              </a:rPr>
              <a:t>мәліметтер</a:t>
            </a:r>
            <a:r>
              <a:rPr lang="ru-RU" sz="1600" b="1">
                <a:latin typeface="Arial Nova" panose="020B0504020202020204" pitchFamily="34" charset="0"/>
              </a:rPr>
              <a:t>: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 err="1">
                <a:latin typeface="Arial Nova" panose="020B0504020202020204" pitchFamily="34" charset="0"/>
              </a:rPr>
              <a:t>толық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аты-жөні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 err="1">
                <a:latin typeface="Arial Nova" panose="020B0504020202020204" pitchFamily="34" charset="0"/>
              </a:rPr>
              <a:t>ғылыми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дәрежесі</a:t>
            </a:r>
            <a:r>
              <a:rPr lang="ru-RU" sz="1600">
                <a:latin typeface="Arial Nova" panose="020B0504020202020204" pitchFamily="34" charset="0"/>
              </a:rPr>
              <a:t> (бар </a:t>
            </a:r>
            <a:r>
              <a:rPr lang="ru-RU" sz="1600" err="1">
                <a:latin typeface="Arial Nova" panose="020B0504020202020204" pitchFamily="34" charset="0"/>
              </a:rPr>
              <a:t>болса</a:t>
            </a:r>
            <a:r>
              <a:rPr lang="ru-RU" sz="1600">
                <a:latin typeface="Arial Nova" panose="020B0504020202020204" pitchFamily="34" charset="0"/>
              </a:rPr>
              <a:t>)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 err="1">
                <a:latin typeface="Arial Nova" panose="020B0504020202020204" pitchFamily="34" charset="0"/>
              </a:rPr>
              <a:t>қызметі</a:t>
            </a:r>
            <a:r>
              <a:rPr lang="ru-RU" sz="1600">
                <a:latin typeface="Arial Nova" panose="020B0504020202020204" pitchFamily="34" charset="0"/>
              </a:rPr>
              <a:t>, </a:t>
            </a:r>
            <a:r>
              <a:rPr lang="ru-RU" sz="1600" err="1">
                <a:latin typeface="Arial Nova" panose="020B0504020202020204" pitchFamily="34" charset="0"/>
              </a:rPr>
              <a:t>жұмыс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орны</a:t>
            </a:r>
            <a:br>
              <a:rPr lang="ru-RU" sz="1600">
                <a:latin typeface="Arial Nova" panose="020B0504020202020204" pitchFamily="34" charset="0"/>
              </a:rPr>
            </a:br>
            <a:r>
              <a:rPr lang="ru-RU" sz="1600" err="1">
                <a:latin typeface="Arial Nova" panose="020B0504020202020204" pitchFamily="34" charset="0"/>
              </a:rPr>
              <a:t>байланыс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деректері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және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en-US" sz="1600">
                <a:latin typeface="Arial Nova" panose="020B0504020202020204" pitchFamily="34" charset="0"/>
              </a:rPr>
              <a:t>e-mail</a:t>
            </a:r>
            <a:br>
              <a:rPr lang="en-US" sz="1600">
                <a:latin typeface="Arial Nova" panose="020B0504020202020204" pitchFamily="34" charset="0"/>
              </a:rPr>
            </a:br>
            <a:r>
              <a:rPr lang="ru-RU" sz="1600" err="1">
                <a:latin typeface="Arial Nova" panose="020B0504020202020204" pitchFamily="34" charset="0"/>
              </a:rPr>
              <a:t>постердің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төменгі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бөлігінде</a:t>
            </a:r>
            <a:r>
              <a:rPr lang="ru-RU" sz="1600">
                <a:latin typeface="Arial Nova" panose="020B0504020202020204" pitchFamily="34" charset="0"/>
              </a:rPr>
              <a:t> </a:t>
            </a:r>
            <a:r>
              <a:rPr lang="ru-RU" sz="1600" err="1">
                <a:latin typeface="Arial Nova" panose="020B0504020202020204" pitchFamily="34" charset="0"/>
              </a:rPr>
              <a:t>орналастырылады</a:t>
            </a:r>
            <a:endParaRPr lang="ru-RU" sz="1600">
              <a:latin typeface="Arial Nova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8B9A64-4387-2E3A-26D8-59D09C5D844B}"/>
              </a:ext>
            </a:extLst>
          </p:cNvPr>
          <p:cNvSpPr txBox="1"/>
          <p:nvPr/>
        </p:nvSpPr>
        <p:spPr>
          <a:xfrm>
            <a:off x="239603" y="5671087"/>
            <a:ext cx="7218218" cy="863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400">
                <a:solidFill>
                  <a:srgbClr val="FF0000"/>
                </a:solidFill>
                <a:latin typeface="Arial Nova" panose="020B0504020202020204" pitchFamily="34" charset="0"/>
              </a:rPr>
              <a:t>НАЗАР АУДАРЫҢЫЗ: </a:t>
            </a:r>
            <a:r>
              <a:rPr lang="kk-KZ" sz="1600">
                <a:solidFill>
                  <a:srgbClr val="FF0000"/>
                </a:solidFill>
                <a:latin typeface="Arial Nova" panose="020B0504020202020204" pitchFamily="34" charset="0"/>
              </a:rPr>
              <a:t>Конференция басталардан бір күн бұрын қатысушы басып шығарылған постерді Ұйымдастыру комитетіне тапсырады</a:t>
            </a:r>
            <a:r>
              <a:rPr lang="ru-RU" sz="1600">
                <a:solidFill>
                  <a:srgbClr val="FF0000"/>
                </a:solidFill>
                <a:latin typeface="Arial Nova" panose="020B0504020202020204" pitchFamily="34" charset="0"/>
              </a:rPr>
              <a:t>.</a:t>
            </a:r>
            <a:endParaRPr lang="ru-KZ" sz="1600" i="1">
              <a:solidFill>
                <a:srgbClr val="FF0000"/>
              </a:solidFill>
              <a:effectLst/>
              <a:latin typeface="Arial Nova" panose="020B05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142A6B-DB8D-B80B-6CCC-81D733FAE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240" y="121112"/>
            <a:ext cx="4182606" cy="624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40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EED26-8048-E690-46F2-6B5A4EB92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31F6AE0-E279-0255-20E4-063F4C994D60}"/>
              </a:ext>
            </a:extLst>
          </p:cNvPr>
          <p:cNvSpPr txBox="1"/>
          <p:nvPr/>
        </p:nvSpPr>
        <p:spPr>
          <a:xfrm>
            <a:off x="235527" y="165233"/>
            <a:ext cx="7287491" cy="618630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b="1" err="1">
                <a:latin typeface="Arial Nova"/>
              </a:rPr>
              <a:t>Requirements</a:t>
            </a:r>
            <a:r>
              <a:rPr lang="ru-RU" b="1">
                <a:latin typeface="Arial Nova"/>
              </a:rPr>
              <a:t> </a:t>
            </a:r>
            <a:r>
              <a:rPr lang="ru-RU" b="1" err="1">
                <a:latin typeface="Arial Nova"/>
              </a:rPr>
              <a:t>for</a:t>
            </a:r>
            <a:r>
              <a:rPr lang="ru-RU" b="1">
                <a:latin typeface="Arial Nova"/>
              </a:rPr>
              <a:t> </a:t>
            </a:r>
            <a:r>
              <a:rPr lang="ru-RU" b="1" err="1">
                <a:latin typeface="Arial Nova"/>
              </a:rPr>
              <a:t>the</a:t>
            </a:r>
            <a:r>
              <a:rPr lang="ru-RU" b="1">
                <a:latin typeface="Arial Nova"/>
              </a:rPr>
              <a:t> </a:t>
            </a:r>
            <a:r>
              <a:rPr lang="ru-RU" b="1" err="1">
                <a:latin typeface="Arial Nova"/>
              </a:rPr>
              <a:t>poster</a:t>
            </a:r>
            <a:r>
              <a:rPr lang="ru-RU" b="1">
                <a:latin typeface="Arial Nova"/>
              </a:rPr>
              <a:t> </a:t>
            </a:r>
            <a:endParaRPr lang="ru-RU"/>
          </a:p>
          <a:p>
            <a:endParaRPr lang="ru-RU">
              <a:ea typeface="+mn-lt"/>
              <a:cs typeface="+mn-lt"/>
            </a:endParaRPr>
          </a:p>
          <a:p>
            <a:r>
              <a:rPr lang="ru-RU" err="1">
                <a:ea typeface="+mn-lt"/>
                <a:cs typeface="+mn-lt"/>
              </a:rPr>
              <a:t>Poster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size</a:t>
            </a:r>
            <a:r>
              <a:rPr lang="ru-RU">
                <a:ea typeface="+mn-lt"/>
                <a:cs typeface="+mn-lt"/>
              </a:rPr>
              <a:t>: 800 × 1200 </a:t>
            </a:r>
            <a:r>
              <a:rPr lang="ru-RU" err="1">
                <a:ea typeface="+mn-lt"/>
                <a:cs typeface="+mn-lt"/>
              </a:rPr>
              <a:t>mm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vertical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orientation</a:t>
            </a:r>
            <a:r>
              <a:rPr lang="ru-RU">
                <a:ea typeface="+mn-lt"/>
                <a:cs typeface="+mn-lt"/>
              </a:rPr>
              <a:t>.</a:t>
            </a:r>
            <a:endParaRPr lang="ru-RU"/>
          </a:p>
          <a:p>
            <a:r>
              <a:rPr lang="ru-RU" b="1">
                <a:ea typeface="+mn-lt"/>
                <a:cs typeface="+mn-lt"/>
              </a:rPr>
              <a:t>The </a:t>
            </a:r>
            <a:r>
              <a:rPr lang="ru-RU" b="1" err="1">
                <a:ea typeface="+mn-lt"/>
                <a:cs typeface="+mn-lt"/>
              </a:rPr>
              <a:t>poster</a:t>
            </a:r>
            <a:r>
              <a:rPr lang="ru-RU" b="1">
                <a:ea typeface="+mn-lt"/>
                <a:cs typeface="+mn-lt"/>
              </a:rPr>
              <a:t> </a:t>
            </a:r>
            <a:r>
              <a:rPr lang="ru-RU" b="1" err="1">
                <a:ea typeface="+mn-lt"/>
                <a:cs typeface="+mn-lt"/>
              </a:rPr>
              <a:t>must</a:t>
            </a:r>
            <a:r>
              <a:rPr lang="ru-RU" b="1">
                <a:ea typeface="+mn-lt"/>
                <a:cs typeface="+mn-lt"/>
              </a:rPr>
              <a:t> </a:t>
            </a:r>
            <a:r>
              <a:rPr lang="ru-RU" b="1" err="1">
                <a:ea typeface="+mn-lt"/>
                <a:cs typeface="+mn-lt"/>
              </a:rPr>
              <a:t>include</a:t>
            </a:r>
            <a:r>
              <a:rPr lang="ru-RU" b="1">
                <a:ea typeface="+mn-lt"/>
                <a:cs typeface="+mn-lt"/>
              </a:rPr>
              <a:t>:</a:t>
            </a:r>
            <a:endParaRPr lang="ru-RU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Purpose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relevance</a:t>
            </a:r>
            <a:endParaRPr lang="ru-RU" err="1"/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Research </a:t>
            </a:r>
            <a:r>
              <a:rPr lang="ru-RU" err="1">
                <a:ea typeface="+mn-lt"/>
                <a:cs typeface="+mn-lt"/>
              </a:rPr>
              <a:t>methodology</a:t>
            </a:r>
            <a:endParaRPr lang="ru-RU" err="1"/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Results</a:t>
            </a:r>
            <a:endParaRPr lang="en-US" err="1"/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Conclusions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recommendations</a:t>
            </a:r>
            <a:endParaRPr lang="ru-RU" err="1"/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List </a:t>
            </a:r>
            <a:r>
              <a:rPr lang="ru-RU" err="1">
                <a:ea typeface="+mn-lt"/>
                <a:cs typeface="+mn-lt"/>
              </a:rPr>
              <a:t>of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references</a:t>
            </a:r>
            <a:r>
              <a:rPr lang="ru-RU">
                <a:ea typeface="+mn-lt"/>
                <a:cs typeface="+mn-lt"/>
              </a:rPr>
              <a:t> (QR </a:t>
            </a:r>
            <a:r>
              <a:rPr lang="ru-RU" err="1">
                <a:ea typeface="+mn-lt"/>
                <a:cs typeface="+mn-lt"/>
              </a:rPr>
              <a:t>code</a:t>
            </a:r>
            <a:r>
              <a:rPr lang="ru-RU">
                <a:ea typeface="+mn-lt"/>
                <a:cs typeface="+mn-lt"/>
              </a:rPr>
              <a:t>)</a:t>
            </a:r>
          </a:p>
          <a:p>
            <a:endParaRPr lang="ru-RU" b="1">
              <a:ea typeface="+mn-lt"/>
              <a:cs typeface="+mn-lt"/>
            </a:endParaRPr>
          </a:p>
          <a:p>
            <a:r>
              <a:rPr lang="ru-RU" b="1" err="1">
                <a:ea typeface="+mn-lt"/>
                <a:cs typeface="+mn-lt"/>
              </a:rPr>
              <a:t>Formatting</a:t>
            </a:r>
            <a:r>
              <a:rPr lang="ru-RU" b="1">
                <a:ea typeface="+mn-lt"/>
                <a:cs typeface="+mn-lt"/>
              </a:rPr>
              <a:t> </a:t>
            </a:r>
            <a:r>
              <a:rPr lang="ru-RU" b="1" err="1">
                <a:ea typeface="+mn-lt"/>
                <a:cs typeface="+mn-lt"/>
              </a:rPr>
              <a:t>guidelines</a:t>
            </a:r>
            <a:r>
              <a:rPr lang="ru-RU" b="1">
                <a:ea typeface="+mn-lt"/>
                <a:cs typeface="+mn-lt"/>
              </a:rPr>
              <a:t>:</a:t>
            </a:r>
            <a:endParaRPr lang="ru-RU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The </a:t>
            </a:r>
            <a:r>
              <a:rPr lang="ru-RU" err="1">
                <a:ea typeface="+mn-lt"/>
                <a:cs typeface="+mn-lt"/>
              </a:rPr>
              <a:t>text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should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not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exceed</a:t>
            </a:r>
            <a:r>
              <a:rPr lang="ru-RU">
                <a:ea typeface="+mn-lt"/>
                <a:cs typeface="+mn-lt"/>
              </a:rPr>
              <a:t> 30% </a:t>
            </a:r>
            <a:r>
              <a:rPr lang="ru-RU" err="1">
                <a:ea typeface="+mn-lt"/>
                <a:cs typeface="+mn-lt"/>
              </a:rPr>
              <a:t>of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the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total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content</a:t>
            </a:r>
            <a:r>
              <a:rPr lang="ru-RU">
                <a:ea typeface="+mn-lt"/>
                <a:cs typeface="+mn-lt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Font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size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must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allow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easy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reading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from</a:t>
            </a:r>
            <a:r>
              <a:rPr lang="ru-RU">
                <a:ea typeface="+mn-lt"/>
                <a:cs typeface="+mn-lt"/>
              </a:rPr>
              <a:t> a </a:t>
            </a:r>
            <a:r>
              <a:rPr lang="ru-RU" err="1">
                <a:ea typeface="+mn-lt"/>
                <a:cs typeface="+mn-lt"/>
              </a:rPr>
              <a:t>distance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of</a:t>
            </a:r>
            <a:r>
              <a:rPr lang="ru-RU">
                <a:ea typeface="+mn-lt"/>
                <a:cs typeface="+mn-lt"/>
              </a:rPr>
              <a:t> 1 </a:t>
            </a:r>
            <a:r>
              <a:rPr lang="ru-RU" err="1">
                <a:ea typeface="+mn-lt"/>
                <a:cs typeface="+mn-lt"/>
              </a:rPr>
              <a:t>meter</a:t>
            </a:r>
            <a:r>
              <a:rPr lang="ru-RU">
                <a:ea typeface="+mn-lt"/>
                <a:cs typeface="+mn-lt"/>
              </a:rPr>
              <a:t>.</a:t>
            </a:r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All </a:t>
            </a:r>
            <a:r>
              <a:rPr lang="ru-RU" err="1">
                <a:ea typeface="+mn-lt"/>
                <a:cs typeface="+mn-lt"/>
              </a:rPr>
              <a:t>images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diagrams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charts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photos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must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have</a:t>
            </a:r>
            <a:r>
              <a:rPr lang="ru-RU">
                <a:ea typeface="+mn-lt"/>
                <a:cs typeface="+mn-lt"/>
              </a:rPr>
              <a:t> a </a:t>
            </a:r>
            <a:r>
              <a:rPr lang="ru-RU" err="1">
                <a:ea typeface="+mn-lt"/>
                <a:cs typeface="+mn-lt"/>
              </a:rPr>
              <a:t>resolution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of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least</a:t>
            </a:r>
            <a:r>
              <a:rPr lang="ru-RU">
                <a:ea typeface="+mn-lt"/>
                <a:cs typeface="+mn-lt"/>
              </a:rPr>
              <a:t> 300 </a:t>
            </a:r>
            <a:r>
              <a:rPr lang="ru-RU" err="1">
                <a:ea typeface="+mn-lt"/>
                <a:cs typeface="+mn-lt"/>
              </a:rPr>
              <a:t>dpi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to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ensure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print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clarity</a:t>
            </a:r>
            <a:r>
              <a:rPr lang="ru-RU">
                <a:ea typeface="+mn-lt"/>
                <a:cs typeface="+mn-lt"/>
              </a:rPr>
              <a:t>.</a:t>
            </a:r>
          </a:p>
          <a:p>
            <a:br>
              <a:rPr lang="ru-RU" b="1">
                <a:ea typeface="+mn-lt"/>
                <a:cs typeface="+mn-lt"/>
              </a:rPr>
            </a:b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At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the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bottom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of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the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poster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please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include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Author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information</a:t>
            </a:r>
            <a:r>
              <a:rPr lang="ru-RU">
                <a:ea typeface="+mn-lt"/>
                <a:cs typeface="+mn-lt"/>
              </a:rPr>
              <a:t>:</a:t>
            </a:r>
            <a:endParaRPr lang="ru-RU"/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Full </a:t>
            </a:r>
            <a:r>
              <a:rPr lang="ru-RU" err="1">
                <a:ea typeface="+mn-lt"/>
                <a:cs typeface="+mn-lt"/>
              </a:rPr>
              <a:t>name</a:t>
            </a:r>
            <a:r>
              <a:rPr lang="ru-RU">
                <a:ea typeface="+mn-lt"/>
                <a:cs typeface="+mn-lt"/>
              </a:rPr>
              <a:t> (</a:t>
            </a:r>
            <a:r>
              <a:rPr lang="ru-RU" err="1">
                <a:ea typeface="+mn-lt"/>
                <a:cs typeface="+mn-lt"/>
              </a:rPr>
              <a:t>last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first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middle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name</a:t>
            </a:r>
            <a:r>
              <a:rPr lang="ru-RU">
                <a:ea typeface="+mn-lt"/>
                <a:cs typeface="+mn-lt"/>
              </a:rPr>
              <a:t>, </a:t>
            </a:r>
            <a:r>
              <a:rPr lang="ru-RU" err="1">
                <a:ea typeface="+mn-lt"/>
                <a:cs typeface="+mn-lt"/>
              </a:rPr>
              <a:t>if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applicable</a:t>
            </a:r>
            <a:r>
              <a:rPr lang="ru-RU">
                <a:ea typeface="+mn-lt"/>
                <a:cs typeface="+mn-lt"/>
              </a:rPr>
              <a:t>)</a:t>
            </a:r>
            <a:endParaRPr lang="ru-RU"/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Academic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degree</a:t>
            </a:r>
            <a:r>
              <a:rPr lang="ru-RU">
                <a:ea typeface="+mn-lt"/>
                <a:cs typeface="+mn-lt"/>
              </a:rPr>
              <a:t> (</a:t>
            </a:r>
            <a:r>
              <a:rPr lang="ru-RU" err="1">
                <a:ea typeface="+mn-lt"/>
                <a:cs typeface="+mn-lt"/>
              </a:rPr>
              <a:t>if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any</a:t>
            </a:r>
            <a:r>
              <a:rPr lang="ru-RU">
                <a:ea typeface="+mn-lt"/>
                <a:cs typeface="+mn-lt"/>
              </a:rPr>
              <a:t>)</a:t>
            </a:r>
            <a:endParaRPr lang="ru-RU"/>
          </a:p>
          <a:p>
            <a:pPr marL="285750" indent="-285750">
              <a:buFont typeface="Arial"/>
              <a:buChar char="•"/>
            </a:pPr>
            <a:r>
              <a:rPr lang="ru-RU" err="1">
                <a:ea typeface="+mn-lt"/>
                <a:cs typeface="+mn-lt"/>
              </a:rPr>
              <a:t>Position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institution</a:t>
            </a:r>
            <a:endParaRPr lang="ru-RU" err="1"/>
          </a:p>
          <a:p>
            <a:pPr marL="285750" indent="-285750">
              <a:buFont typeface="Arial"/>
              <a:buChar char="•"/>
            </a:pPr>
            <a:r>
              <a:rPr lang="ru-RU">
                <a:ea typeface="+mn-lt"/>
                <a:cs typeface="+mn-lt"/>
              </a:rPr>
              <a:t>Contact </a:t>
            </a:r>
            <a:r>
              <a:rPr lang="ru-RU" err="1">
                <a:ea typeface="+mn-lt"/>
                <a:cs typeface="+mn-lt"/>
              </a:rPr>
              <a:t>details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and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e-mail</a:t>
            </a:r>
            <a:r>
              <a:rPr lang="ru-RU">
                <a:ea typeface="+mn-lt"/>
                <a:cs typeface="+mn-lt"/>
              </a:rPr>
              <a:t> </a:t>
            </a:r>
            <a:r>
              <a:rPr lang="ru-RU" err="1">
                <a:ea typeface="+mn-lt"/>
                <a:cs typeface="+mn-lt"/>
              </a:rPr>
              <a:t>address</a:t>
            </a:r>
            <a:endParaRPr lang="ru-RU" err="1"/>
          </a:p>
          <a:p>
            <a:endParaRPr lang="ru-RU" b="1">
              <a:latin typeface="Arial Nova" panose="020B05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D696B8-1FFA-1871-1932-11F2C856195F}"/>
              </a:ext>
            </a:extLst>
          </p:cNvPr>
          <p:cNvSpPr txBox="1"/>
          <p:nvPr/>
        </p:nvSpPr>
        <p:spPr>
          <a:xfrm>
            <a:off x="2694" y="6353226"/>
            <a:ext cx="12190046" cy="3627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ATTENTION</a:t>
            </a:r>
            <a:r>
              <a:rPr lang="kk-KZ" sz="1700" i="1">
                <a:solidFill>
                  <a:srgbClr val="FF0000"/>
                </a:solidFill>
                <a:effectLst/>
                <a:ea typeface="Calibri"/>
                <a:cs typeface="Arial"/>
              </a:rPr>
              <a:t>: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the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day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before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the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start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of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the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Conference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,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the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participant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submits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a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printed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poster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to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the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Organizing</a:t>
            </a:r>
            <a:r>
              <a:rPr lang="kk-KZ" sz="1700" i="1">
                <a:solidFill>
                  <a:srgbClr val="FF0000"/>
                </a:solidFill>
                <a:ea typeface="Calibri"/>
                <a:cs typeface="Arial"/>
              </a:rPr>
              <a:t> </a:t>
            </a:r>
            <a:r>
              <a:rPr lang="kk-KZ" sz="1700" i="1" err="1">
                <a:solidFill>
                  <a:srgbClr val="FF0000"/>
                </a:solidFill>
                <a:ea typeface="Calibri"/>
                <a:cs typeface="Arial"/>
              </a:rPr>
              <a:t>Committee</a:t>
            </a:r>
            <a:r>
              <a:rPr lang="kk-KZ" sz="1700" i="1">
                <a:solidFill>
                  <a:srgbClr val="FF0000"/>
                </a:solidFill>
                <a:effectLst/>
                <a:ea typeface="Calibri"/>
                <a:cs typeface="Arial"/>
              </a:rPr>
              <a:t> </a:t>
            </a:r>
            <a:endParaRPr lang="ru-RU" sz="1700">
              <a:ea typeface="Calibri"/>
              <a:cs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D28D33-5073-BCD4-B093-E2C16A477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875" y="90834"/>
            <a:ext cx="4028194" cy="600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177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Microsoft Office PowerPoint</Application>
  <PresentationFormat>Широкоэкранный</PresentationFormat>
  <Paragraphs>50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Arial Nova</vt:lpstr>
      <vt:lpstr>Calibri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Закарьянова Ардак Болаткановна</dc:creator>
  <cp:lastModifiedBy>Темиров Арман Оразбекович</cp:lastModifiedBy>
  <cp:revision>2</cp:revision>
  <dcterms:created xsi:type="dcterms:W3CDTF">2025-09-19T04:37:00Z</dcterms:created>
  <dcterms:modified xsi:type="dcterms:W3CDTF">2025-10-21T05:18:39Z</dcterms:modified>
</cp:coreProperties>
</file>